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77" r:id="rId4"/>
    <p:sldId id="279" r:id="rId5"/>
    <p:sldId id="271" r:id="rId6"/>
    <p:sldId id="275" r:id="rId7"/>
    <p:sldId id="274" r:id="rId8"/>
    <p:sldId id="276" r:id="rId9"/>
    <p:sldId id="273" r:id="rId10"/>
    <p:sldId id="259" r:id="rId11"/>
    <p:sldId id="258" r:id="rId12"/>
    <p:sldId id="260" r:id="rId13"/>
    <p:sldId id="280" r:id="rId14"/>
    <p:sldId id="282" r:id="rId15"/>
    <p:sldId id="281" r:id="rId16"/>
    <p:sldId id="283" r:id="rId17"/>
    <p:sldId id="284" r:id="rId18"/>
    <p:sldId id="265" r:id="rId19"/>
    <p:sldId id="267" r:id="rId20"/>
    <p:sldId id="269" r:id="rId21"/>
    <p:sldId id="270" r:id="rId22"/>
    <p:sldId id="266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D51D8-3162-4FE5-BA9B-C6E80033F258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D6D40-97A7-4B68-9A9F-CD5DCC66EA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15-4A9B-460B-A9B1-FC29A41361BB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95B8-7FE0-4974-9D4A-CE28C56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77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15-4A9B-460B-A9B1-FC29A41361BB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95B8-7FE0-4974-9D4A-CE28C56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50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15-4A9B-460B-A9B1-FC29A41361BB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95B8-7FE0-4974-9D4A-CE28C56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23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15-4A9B-460B-A9B1-FC29A41361BB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95B8-7FE0-4974-9D4A-CE28C56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9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15-4A9B-460B-A9B1-FC29A41361BB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95B8-7FE0-4974-9D4A-CE28C56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05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15-4A9B-460B-A9B1-FC29A41361BB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95B8-7FE0-4974-9D4A-CE28C56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23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15-4A9B-460B-A9B1-FC29A41361BB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95B8-7FE0-4974-9D4A-CE28C56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51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15-4A9B-460B-A9B1-FC29A41361BB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95B8-7FE0-4974-9D4A-CE28C56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49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15-4A9B-460B-A9B1-FC29A41361BB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95B8-7FE0-4974-9D4A-CE28C56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8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15-4A9B-460B-A9B1-FC29A41361BB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95B8-7FE0-4974-9D4A-CE28C56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97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15-4A9B-460B-A9B1-FC29A41361BB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F95B8-7FE0-4974-9D4A-CE28C56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80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C3B15-4A9B-460B-A9B1-FC29A41361BB}" type="datetimeFigureOut">
              <a:rPr lang="de-DE" smtClean="0"/>
              <a:t>18.07.2016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F95B8-7FE0-4974-9D4A-CE28C56D6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15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605"/>
            <a:ext cx="7272808" cy="5391632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5244534"/>
            <a:ext cx="7272808" cy="350702"/>
          </a:xfrm>
          <a:solidFill>
            <a:schemeClr val="tx1">
              <a:alpha val="6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de-DE" b="1" dirty="0" smtClean="0">
                <a:solidFill>
                  <a:srgbClr val="FFC000"/>
                </a:solidFill>
              </a:rPr>
              <a:t>Chance und Herausforderung für  Eltern und Lehrer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979712" y="580526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Ralf Kohl, Bereichsleiter Berufsbildung</a:t>
            </a:r>
          </a:p>
          <a:p>
            <a:pPr algn="ctr"/>
            <a:r>
              <a:rPr lang="de-DE" dirty="0" smtClean="0"/>
              <a:t>IHK Regensburg für Oberpfalz / Kelheim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83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86" y="1496194"/>
            <a:ext cx="1212726" cy="121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Bildergebnis für ihk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02" y="3010732"/>
            <a:ext cx="1687641" cy="8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lanet-beruf.de/typo3conf/ext/planetberuf_templates/Resources/Public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692" y="1857879"/>
            <a:ext cx="36766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gebnis für hwk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28140"/>
            <a:ext cx="2860929" cy="7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go Universität Regensbu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05492"/>
            <a:ext cx="27336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ayme vb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54577"/>
            <a:ext cx="20955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ildergebnis für schulewirtschaft bayern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8" y="3564252"/>
            <a:ext cx="3606312" cy="120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einstieg.com/fileadmin/user_upload/196x240_schatte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44" y="4167335"/>
            <a:ext cx="18669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ayerische Stattsregieru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15686"/>
            <a:ext cx="2989277" cy="5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Ausbildung Bayern 20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245" y="4249047"/>
            <a:ext cx="2666554" cy="133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erfolg-im-beruf.de/fileadmin/template/img/vocatium_logo_neuweb_small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18" y="5763466"/>
            <a:ext cx="2371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www.azubiyo.de/images/v15de/logos/azubiy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84" y="5763466"/>
            <a:ext cx="14097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158269" y="6453336"/>
            <a:ext cx="1908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 smtClean="0">
                <a:solidFill>
                  <a:schemeClr val="bg1">
                    <a:lumMod val="75000"/>
                  </a:schemeClr>
                </a:solidFill>
              </a:rPr>
              <a:t>Quelle: http://www.google.de</a:t>
            </a:r>
            <a:endParaRPr lang="de-DE" sz="8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/>
              <a:t>Riesiges Angebot an Informationen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0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hl\AppData\Local\Microsoft\Windows\Temporary Internet Files\Content.IE5\RLFX8Z57\5710362794_e378842908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3532"/>
            <a:ext cx="4382426" cy="3286819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Vorbildfunktionen</a:t>
            </a:r>
            <a:endParaRPr lang="de-DE" dirty="0"/>
          </a:p>
        </p:txBody>
      </p:sp>
      <p:pic>
        <p:nvPicPr>
          <p:cNvPr id="1047" name="Picture 23" descr="C:\Users\kohl\AppData\Local\Microsoft\Windows\Temporary Internet Files\Content.IE5\57TSFF35\P117016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39" y="3717032"/>
            <a:ext cx="3461701" cy="2596276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kohl\AppData\Local\Microsoft\Windows\Temporary Internet Files\Content.IE5\ZJNLXLJ4\Unterrich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896115" cy="2592288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467544" y="6165304"/>
            <a:ext cx="3914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http://www.ihk-ausbildungsscouts.de/</a:t>
            </a:r>
          </a:p>
        </p:txBody>
      </p:sp>
      <p:sp>
        <p:nvSpPr>
          <p:cNvPr id="7" name="Rechteck 6"/>
          <p:cNvSpPr/>
          <p:nvPr/>
        </p:nvSpPr>
        <p:spPr>
          <a:xfrm>
            <a:off x="5940152" y="6165304"/>
            <a:ext cx="2820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http://www.elternstolz.de/</a:t>
            </a:r>
          </a:p>
        </p:txBody>
      </p:sp>
    </p:spTree>
    <p:extLst>
      <p:ext uri="{BB962C8B-B14F-4D97-AF65-F5344CB8AC3E}">
        <p14:creationId xmlns:p14="http://schemas.microsoft.com/office/powerpoint/2010/main" val="13364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06380"/>
            <a:ext cx="8712968" cy="526298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/>
              <a:t>Welcher Weg ist der </a:t>
            </a:r>
            <a:r>
              <a:rPr lang="de-DE" dirty="0"/>
              <a:t>R</a:t>
            </a:r>
            <a:r>
              <a:rPr lang="de-DE" dirty="0" smtClean="0"/>
              <a:t>ichtige?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1412776"/>
            <a:ext cx="8928992" cy="5262979"/>
          </a:xfrm>
          <a:prstGeom prst="rect">
            <a:avLst/>
          </a:prstGeom>
          <a:solidFill>
            <a:schemeClr val="bg1">
              <a:alpha val="52000"/>
            </a:schemeClr>
          </a:solidFill>
          <a:effectLst>
            <a:softEdge rad="152400"/>
          </a:effectLst>
        </p:spPr>
        <p:txBody>
          <a:bodyPr wrap="square" rtlCol="0">
            <a:spAutoFit/>
          </a:bodyPr>
          <a:lstStyle/>
          <a:p>
            <a:pPr algn="ctr"/>
            <a:endParaRPr lang="de-DE" sz="4800" dirty="0" smtClean="0">
              <a:solidFill>
                <a:srgbClr val="002060"/>
              </a:solidFill>
            </a:endParaRPr>
          </a:p>
          <a:p>
            <a:pPr algn="ctr"/>
            <a:r>
              <a:rPr lang="de-DE" sz="4000" dirty="0" smtClean="0">
                <a:solidFill>
                  <a:srgbClr val="002060"/>
                </a:solidFill>
              </a:rPr>
              <a:t>Beruflicher Werdegang</a:t>
            </a:r>
          </a:p>
          <a:p>
            <a:pPr algn="ctr"/>
            <a:endParaRPr lang="de-DE" sz="4000" dirty="0" smtClean="0">
              <a:solidFill>
                <a:srgbClr val="002060"/>
              </a:solidFill>
            </a:endParaRPr>
          </a:p>
          <a:p>
            <a:pPr algn="ctr"/>
            <a:endParaRPr lang="de-DE" sz="4000" dirty="0" smtClean="0">
              <a:solidFill>
                <a:srgbClr val="002060"/>
              </a:solidFill>
            </a:endParaRPr>
          </a:p>
          <a:p>
            <a:pPr algn="ctr"/>
            <a:endParaRPr lang="de-DE" sz="4000" dirty="0" smtClean="0">
              <a:solidFill>
                <a:srgbClr val="002060"/>
              </a:solidFill>
            </a:endParaRPr>
          </a:p>
          <a:p>
            <a:pPr algn="ctr"/>
            <a:r>
              <a:rPr lang="de-DE" sz="4000" dirty="0" smtClean="0">
                <a:solidFill>
                  <a:srgbClr val="002060"/>
                </a:solidFill>
              </a:rPr>
              <a:t>Praktika</a:t>
            </a:r>
          </a:p>
          <a:p>
            <a:pPr algn="ctr"/>
            <a:r>
              <a:rPr lang="de-DE" sz="4000" dirty="0" smtClean="0">
                <a:solidFill>
                  <a:srgbClr val="002060"/>
                </a:solidFill>
              </a:rPr>
              <a:t>Berufsorientierung</a:t>
            </a:r>
          </a:p>
          <a:p>
            <a:pPr algn="ctr"/>
            <a:r>
              <a:rPr lang="de-DE" sz="4000" dirty="0" smtClean="0">
                <a:solidFill>
                  <a:srgbClr val="002060"/>
                </a:solidFill>
              </a:rPr>
              <a:t>Neigungen + Eignungen</a:t>
            </a:r>
          </a:p>
          <a:p>
            <a:pPr algn="ctr"/>
            <a:endParaRPr lang="de-DE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1</a:t>
            </a: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85750" y="1989138"/>
            <a:ext cx="8858250" cy="4081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dirty="0"/>
              <a:t> </a:t>
            </a:r>
            <a:r>
              <a:rPr lang="de-DE" dirty="0" smtClean="0"/>
              <a:t>     4 Jahre	Grundschule 	=&gt; Übertritt GYM</a:t>
            </a:r>
          </a:p>
          <a:p>
            <a:pPr marL="0" indent="0">
              <a:buNone/>
              <a:defRPr/>
            </a:pPr>
            <a:r>
              <a:rPr lang="de-DE" u="sng" dirty="0" smtClean="0"/>
              <a:t>      8 Jahre</a:t>
            </a:r>
            <a:r>
              <a:rPr lang="de-DE" dirty="0" smtClean="0"/>
              <a:t>	Gymnasium	=&gt; Abitur</a:t>
            </a:r>
          </a:p>
          <a:p>
            <a:pPr>
              <a:buFont typeface="Symbol" pitchFamily="18" charset="2"/>
              <a:buChar char="S"/>
              <a:defRPr/>
            </a:pPr>
            <a:r>
              <a:rPr lang="de-DE" dirty="0" smtClean="0"/>
              <a:t>12 Jahre</a:t>
            </a:r>
          </a:p>
          <a:p>
            <a:pPr marL="0" indent="0">
              <a:buNone/>
              <a:defRPr/>
            </a:pPr>
            <a:r>
              <a:rPr lang="de-DE" b="1" dirty="0" smtClean="0"/>
              <a:t>		Mehrwert</a:t>
            </a:r>
            <a:r>
              <a:rPr lang="de-DE" dirty="0" smtClean="0"/>
              <a:t>:</a:t>
            </a: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dirty="0" smtClean="0"/>
              <a:t>	Allg. Hochschulreife</a:t>
            </a:r>
          </a:p>
          <a:p>
            <a:pPr marL="0" indent="0"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58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2</a:t>
            </a: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85750" y="1989138"/>
            <a:ext cx="8858250" cy="4536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dirty="0" smtClean="0"/>
              <a:t>      4 Jahre	Grundschule 	=&gt; Übertritt GYM</a:t>
            </a:r>
          </a:p>
          <a:p>
            <a:pPr marL="0" indent="0">
              <a:buNone/>
              <a:defRPr/>
            </a:pPr>
            <a:r>
              <a:rPr lang="de-DE" dirty="0" smtClean="0"/>
              <a:t>      8 Jahre	Gymnasium	=&gt; Abitur</a:t>
            </a:r>
          </a:p>
          <a:p>
            <a:pPr marL="0" indent="0">
              <a:buNone/>
              <a:defRPr/>
            </a:pPr>
            <a:endParaRPr lang="de-DE" sz="900" dirty="0" smtClean="0"/>
          </a:p>
          <a:p>
            <a:pPr marL="0" indent="0">
              <a:buNone/>
              <a:defRPr/>
            </a:pPr>
            <a:r>
              <a:rPr lang="de-DE" u="sng" dirty="0" smtClean="0"/>
              <a:t>      3 Jahre</a:t>
            </a:r>
            <a:r>
              <a:rPr lang="de-DE" dirty="0" smtClean="0"/>
              <a:t>	Bachelor		=&gt; HS-Abschluss (DQR 6)</a:t>
            </a:r>
          </a:p>
          <a:p>
            <a:pPr marL="0" indent="0">
              <a:buNone/>
              <a:defRPr/>
            </a:pPr>
            <a:r>
              <a:rPr lang="de-DE" dirty="0" smtClean="0">
                <a:latin typeface="Symbol" pitchFamily="18" charset="2"/>
              </a:rPr>
              <a:t>S </a:t>
            </a:r>
            <a:r>
              <a:rPr lang="de-DE" dirty="0" smtClean="0"/>
              <a:t>15 Jahre</a:t>
            </a:r>
          </a:p>
          <a:p>
            <a:pPr marL="0" indent="0">
              <a:buNone/>
              <a:defRPr/>
            </a:pPr>
            <a:r>
              <a:rPr lang="de-DE" b="1" dirty="0" smtClean="0"/>
              <a:t>		Mehrwert</a:t>
            </a:r>
            <a:r>
              <a:rPr lang="de-DE" dirty="0"/>
              <a:t>:</a:t>
            </a:r>
          </a:p>
          <a:p>
            <a:pPr marL="0" indent="0">
              <a:buNone/>
              <a:defRPr/>
            </a:pPr>
            <a:r>
              <a:rPr lang="de-DE" dirty="0"/>
              <a:t>		</a:t>
            </a:r>
            <a:r>
              <a:rPr lang="de-DE" dirty="0" smtClean="0"/>
              <a:t>Allg. Hochschulreife</a:t>
            </a: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dirty="0" smtClean="0"/>
              <a:t>	Hochschulabschluss</a:t>
            </a: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dirty="0" smtClean="0"/>
              <a:t>	Praktika-Erfahrung</a:t>
            </a: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dirty="0" smtClean="0"/>
              <a:t>	Studentische Nebentätigkeiten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7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3</a:t>
            </a: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85750" y="1989138"/>
            <a:ext cx="8858250" cy="46082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dirty="0" smtClean="0"/>
              <a:t>      4 Jahre	Grundschule 	=&gt; Übertritt RS</a:t>
            </a:r>
          </a:p>
          <a:p>
            <a:pPr marL="0" indent="0">
              <a:buNone/>
              <a:defRPr/>
            </a:pPr>
            <a:r>
              <a:rPr lang="de-DE" dirty="0" smtClean="0"/>
              <a:t>      6 Jahre	Realschule		=&gt; Mittler Reife</a:t>
            </a:r>
          </a:p>
          <a:p>
            <a:pPr marL="0" indent="0">
              <a:buNone/>
              <a:defRPr/>
            </a:pPr>
            <a:r>
              <a:rPr lang="de-DE" dirty="0" smtClean="0"/>
              <a:t>      3 Jahre	EBT (verkürzt)	=&gt; Berufsabschluss</a:t>
            </a:r>
          </a:p>
          <a:p>
            <a:pPr marL="0" indent="0">
              <a:buNone/>
              <a:defRPr/>
            </a:pPr>
            <a:endParaRPr lang="de-DE" sz="1200" dirty="0"/>
          </a:p>
          <a:p>
            <a:pPr marL="0" indent="0">
              <a:buNone/>
              <a:defRPr/>
            </a:pPr>
            <a:r>
              <a:rPr lang="de-DE" u="sng" dirty="0"/>
              <a:t> </a:t>
            </a:r>
            <a:r>
              <a:rPr lang="de-DE" u="sng" dirty="0" smtClean="0"/>
              <a:t>     3 Jahre</a:t>
            </a:r>
            <a:r>
              <a:rPr lang="de-DE" dirty="0"/>
              <a:t>	</a:t>
            </a:r>
            <a:r>
              <a:rPr lang="de-DE" dirty="0" smtClean="0"/>
              <a:t>begl. Fortbildung	=&gt; Berufserfahrung</a:t>
            </a:r>
          </a:p>
          <a:p>
            <a:pPr>
              <a:buFont typeface="Symbol" pitchFamily="18" charset="2"/>
              <a:buChar char="S"/>
              <a:defRPr/>
            </a:pPr>
            <a:r>
              <a:rPr lang="de-DE" dirty="0" smtClean="0"/>
              <a:t>16 Jahre				      incl. Meister/Fachwirt 	</a:t>
            </a:r>
          </a:p>
          <a:p>
            <a:pPr marL="0" indent="0">
              <a:buNone/>
              <a:defRPr/>
            </a:pPr>
            <a:r>
              <a:rPr lang="de-DE" dirty="0" smtClean="0"/>
              <a:t>					      (DQR 6)</a:t>
            </a: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b="1" dirty="0" smtClean="0"/>
              <a:t>Mehrwert</a:t>
            </a:r>
            <a:r>
              <a:rPr lang="de-DE" dirty="0" smtClean="0"/>
              <a:t>:</a:t>
            </a: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dirty="0" smtClean="0"/>
              <a:t>	HS-Zugangsberechtigung (Beratungsgespräch)</a:t>
            </a: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dirty="0" smtClean="0"/>
              <a:t>	ständiges Einkommen seit 6 Jahren</a:t>
            </a:r>
          </a:p>
          <a:p>
            <a:pPr marL="0" indent="0">
              <a:buNone/>
              <a:defRPr/>
            </a:pPr>
            <a:r>
              <a:rPr lang="de-DE" dirty="0"/>
              <a:t>	</a:t>
            </a:r>
            <a:r>
              <a:rPr lang="de-DE" dirty="0" smtClean="0"/>
              <a:t>	ggf</a:t>
            </a:r>
            <a:r>
              <a:rPr lang="de-DE" dirty="0"/>
              <a:t>. Verkürzung der Praktika im Studium</a:t>
            </a:r>
            <a:endParaRPr lang="de-DE" dirty="0" smtClean="0"/>
          </a:p>
          <a:p>
            <a:pPr marL="0" indent="0"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1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14769"/>
            <a:ext cx="4032448" cy="94202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19672" y="186747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/>
              <a:t>IHK. Die erste Adresse.</a:t>
            </a:r>
            <a:endParaRPr lang="de-DE" sz="4400" dirty="0"/>
          </a:p>
        </p:txBody>
      </p:sp>
      <p:sp>
        <p:nvSpPr>
          <p:cNvPr id="7" name="Rechteck 6"/>
          <p:cNvSpPr/>
          <p:nvPr/>
        </p:nvSpPr>
        <p:spPr>
          <a:xfrm>
            <a:off x="1691680" y="2996952"/>
            <a:ext cx="5832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u="sng" dirty="0">
                <a:solidFill>
                  <a:srgbClr val="002060"/>
                </a:solidFill>
                <a:latin typeface="Agfa Rotis Sans Serif Ex Bold" panose="00000800000000000000" pitchFamily="2" charset="0"/>
                <a:ea typeface="Calibri" pitchFamily="34" charset="0"/>
                <a:cs typeface="Times New Roman" pitchFamily="18" charset="0"/>
              </a:rPr>
              <a:t>Ergänzende Informationen finden Sie unter</a:t>
            </a:r>
            <a:r>
              <a:rPr lang="de-DE" altLang="de-DE" dirty="0">
                <a:solidFill>
                  <a:srgbClr val="002060"/>
                </a:solidFill>
                <a:latin typeface="Agfa Rotis Sans Serif Ex Bold" panose="00000800000000000000" pitchFamily="2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altLang="de-DE" dirty="0">
              <a:solidFill>
                <a:srgbClr val="002060"/>
              </a:solidFill>
              <a:latin typeface="Agfa Rotis Sans Serif Ex Bold" panose="00000800000000000000" pitchFamily="2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2060"/>
                </a:solidFill>
                <a:latin typeface="Agfa Rotis Sans Serif Ex Bold" panose="00000800000000000000" pitchFamily="2" charset="0"/>
                <a:ea typeface="Calibri" pitchFamily="34" charset="0"/>
                <a:cs typeface="Times New Roman" pitchFamily="18" charset="0"/>
              </a:rPr>
              <a:t>www.ihk-regensburg.de/berufsorientierung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altLang="de-DE" dirty="0">
              <a:solidFill>
                <a:srgbClr val="002060"/>
              </a:solidFill>
              <a:latin typeface="Agfa Rotis Sans Serif Ex Bold" panose="00000800000000000000" pitchFamily="2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solidFill>
                  <a:srgbClr val="002060"/>
                </a:solidFill>
                <a:latin typeface="Agfa Rotis Sans Serif Ex Bold" panose="00000800000000000000" pitchFamily="2" charset="0"/>
                <a:cs typeface="Arial" pitchFamily="34" charset="0"/>
              </a:rPr>
              <a:t>www.ihk-regensburg.de/abi-und-dann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altLang="de-DE" dirty="0">
              <a:solidFill>
                <a:srgbClr val="002060"/>
              </a:solidFill>
              <a:latin typeface="Agfa Rotis Sans Serif Ex Bold" panose="00000800000000000000" pitchFamily="2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solidFill>
                  <a:srgbClr val="002060"/>
                </a:solidFill>
                <a:latin typeface="Agfa Rotis Sans Serif Ex Bold" panose="00000800000000000000" pitchFamily="2" charset="0"/>
                <a:cs typeface="Arial" pitchFamily="34" charset="0"/>
              </a:rPr>
              <a:t>www.ihk-lehrstellenboerse.de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altLang="de-DE" dirty="0">
              <a:solidFill>
                <a:srgbClr val="002060"/>
              </a:solidFill>
              <a:latin typeface="Agfa Rotis Sans Serif Ex Bold" panose="00000800000000000000" pitchFamily="2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solidFill>
                  <a:srgbClr val="002060"/>
                </a:solidFill>
                <a:latin typeface="Agfa Rotis Sans Serif Ex Bold" panose="00000800000000000000" pitchFamily="2" charset="0"/>
                <a:cs typeface="Arial" pitchFamily="34" charset="0"/>
              </a:rPr>
              <a:t>www.elternstolz.de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altLang="de-DE" dirty="0" smtClean="0">
              <a:solidFill>
                <a:srgbClr val="002060"/>
              </a:solidFill>
              <a:latin typeface="Agfa Rotis Sans Serif Ex Bold" panose="00000800000000000000" pitchFamily="2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solidFill>
                  <a:srgbClr val="002060"/>
                </a:solidFill>
                <a:latin typeface="Agfa Rotis Sans Serif Ex Bold" panose="00000800000000000000" pitchFamily="2" charset="0"/>
                <a:cs typeface="Arial" pitchFamily="34" charset="0"/>
              </a:rPr>
              <a:t>www.ihk-ausbildungsscouts.de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altLang="de-DE" dirty="0">
              <a:solidFill>
                <a:srgbClr val="002060"/>
              </a:solidFill>
              <a:latin typeface="Agfa Rotis Sans Serif Ex Bold" panose="00000800000000000000" pitchFamily="2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dirty="0" smtClean="0">
                <a:solidFill>
                  <a:srgbClr val="002060"/>
                </a:solidFill>
                <a:latin typeface="Agfa Rotis Sans Serif Ex Bold" panose="00000800000000000000" pitchFamily="2" charset="0"/>
                <a:cs typeface="Arial" pitchFamily="34" charset="0"/>
              </a:rPr>
              <a:t>www.ihk-regensburg.de/praktikum</a:t>
            </a:r>
            <a:endParaRPr lang="de-DE" altLang="de-DE" dirty="0">
              <a:solidFill>
                <a:srgbClr val="002060"/>
              </a:solidFill>
              <a:latin typeface="Agfa Rotis Sans Serif Ex Bold" panose="000008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057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Persönliche Kompetenzen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3747" y="-207402"/>
            <a:ext cx="4536505" cy="82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51454"/>
            <a:ext cx="2744424" cy="440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18" y="1753690"/>
            <a:ext cx="2520280" cy="437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7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3747" y="-207402"/>
            <a:ext cx="4536505" cy="82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899592" y="1700808"/>
            <a:ext cx="4392488" cy="4464499"/>
            <a:chOff x="815306" y="1700808"/>
            <a:chExt cx="4908822" cy="479715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06" y="1700808"/>
              <a:ext cx="4908822" cy="479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ieren 6"/>
            <p:cNvGrpSpPr/>
            <p:nvPr/>
          </p:nvGrpSpPr>
          <p:grpSpPr>
            <a:xfrm>
              <a:off x="3779912" y="1916832"/>
              <a:ext cx="1800200" cy="4581128"/>
              <a:chOff x="3779912" y="1916832"/>
              <a:chExt cx="1800200" cy="4581128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1916832"/>
                <a:ext cx="1575792" cy="2160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920" y="4365104"/>
                <a:ext cx="1728192" cy="2132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5"/>
            <a:ext cx="2760657" cy="44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Persönliche Kompetenzen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9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bayerische Schulsystem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63773"/>
            <a:ext cx="2664296" cy="5249603"/>
          </a:xfrm>
        </p:spPr>
      </p:pic>
      <p:sp>
        <p:nvSpPr>
          <p:cNvPr id="5" name="Rechteck 4"/>
          <p:cNvSpPr/>
          <p:nvPr/>
        </p:nvSpPr>
        <p:spPr>
          <a:xfrm>
            <a:off x="3512140" y="19168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Immer mehrere </a:t>
            </a:r>
            <a:r>
              <a:rPr lang="de-DE" dirty="0"/>
              <a:t>Möglichkeiten, um </a:t>
            </a:r>
            <a:r>
              <a:rPr lang="de-DE" dirty="0" smtClean="0"/>
              <a:t>zum Schulabschluss zu gelangen.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Kein Abschluss ohne Anschluss.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Immer mittlerer </a:t>
            </a:r>
            <a:r>
              <a:rPr lang="de-DE" dirty="0"/>
              <a:t>Schulabschluss. 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>
                <a:sym typeface="Wingdings" panose="05000000000000000000" pitchFamily="2" charset="2"/>
              </a:rPr>
              <a:t> </a:t>
            </a:r>
            <a:r>
              <a:rPr lang="de-DE" dirty="0" smtClean="0"/>
              <a:t>Die </a:t>
            </a:r>
            <a:r>
              <a:rPr lang="de-DE" dirty="0"/>
              <a:t>erste Schulwahl </a:t>
            </a:r>
            <a:r>
              <a:rPr lang="de-DE" dirty="0" smtClean="0"/>
              <a:t>ist keine </a:t>
            </a:r>
            <a:r>
              <a:rPr lang="de-DE" dirty="0"/>
              <a:t>abschließende </a:t>
            </a:r>
            <a:r>
              <a:rPr lang="de-DE" dirty="0" smtClean="0"/>
              <a:t>Entscheidung.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512140" y="6525344"/>
            <a:ext cx="44442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 smtClean="0">
                <a:solidFill>
                  <a:schemeClr val="bg1">
                    <a:lumMod val="75000"/>
                  </a:schemeClr>
                </a:solidFill>
              </a:rPr>
              <a:t>Quelle: </a:t>
            </a:r>
            <a:r>
              <a:rPr lang="de-DE" sz="800" i="1" dirty="0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de-DE" sz="800" i="1" dirty="0" smtClean="0">
                <a:solidFill>
                  <a:schemeClr val="bg1">
                    <a:lumMod val="75000"/>
                  </a:schemeClr>
                </a:solidFill>
              </a:rPr>
              <a:t>www.km.bayern.de/</a:t>
            </a:r>
            <a:endParaRPr lang="de-DE" sz="8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1" y="1624827"/>
            <a:ext cx="8208914" cy="452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Soziale Kompetenzen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008776" y="1628801"/>
            <a:ext cx="5003384" cy="4516546"/>
            <a:chOff x="467543" y="1628801"/>
            <a:chExt cx="5003384" cy="451654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1628801"/>
              <a:ext cx="4968553" cy="4501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916832"/>
              <a:ext cx="2051055" cy="422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31467"/>
            <a:ext cx="2592288" cy="449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Fachliche Kompetenzen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3747" y="-207402"/>
            <a:ext cx="4536505" cy="82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475161" y="1660581"/>
            <a:ext cx="3952823" cy="4504726"/>
            <a:chOff x="475161" y="1660581"/>
            <a:chExt cx="3952823" cy="450472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61" y="1660581"/>
              <a:ext cx="3952823" cy="4504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uppieren 3"/>
            <p:cNvGrpSpPr/>
            <p:nvPr/>
          </p:nvGrpSpPr>
          <p:grpSpPr>
            <a:xfrm>
              <a:off x="2843808" y="1844826"/>
              <a:ext cx="1584175" cy="4104453"/>
              <a:chOff x="2843808" y="1844826"/>
              <a:chExt cx="1584175" cy="4104453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699793" y="1988841"/>
                <a:ext cx="1872206" cy="15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699793" y="4221088"/>
                <a:ext cx="1872206" cy="158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uppieren 8"/>
          <p:cNvGrpSpPr/>
          <p:nvPr/>
        </p:nvGrpSpPr>
        <p:grpSpPr>
          <a:xfrm>
            <a:off x="4166649" y="1727133"/>
            <a:ext cx="4365789" cy="1876467"/>
            <a:chOff x="4166649" y="1727133"/>
            <a:chExt cx="4365789" cy="1876467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649" y="1727133"/>
              <a:ext cx="4365789" cy="1860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845672" y="1916834"/>
              <a:ext cx="1645342" cy="1728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pieren 9"/>
          <p:cNvGrpSpPr/>
          <p:nvPr/>
        </p:nvGrpSpPr>
        <p:grpSpPr>
          <a:xfrm>
            <a:off x="4211952" y="3822836"/>
            <a:ext cx="3888438" cy="1910420"/>
            <a:chOff x="4211952" y="3822836"/>
            <a:chExt cx="3888438" cy="191042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52" y="3822836"/>
              <a:ext cx="3510341" cy="191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1316" y="4118001"/>
              <a:ext cx="1682011" cy="1456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88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Fachliche Kompetenzen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3747" y="-207402"/>
            <a:ext cx="4536505" cy="82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86167"/>
            <a:ext cx="2736304" cy="447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4247529" y="1700808"/>
            <a:ext cx="4356919" cy="2154224"/>
            <a:chOff x="4247529" y="1700808"/>
            <a:chExt cx="4356919" cy="2154224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529" y="1700808"/>
              <a:ext cx="4356919" cy="215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771252" y="2021836"/>
              <a:ext cx="1938200" cy="172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25735"/>
            <a:ext cx="2303364" cy="208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HS-Zugang über berufliche Bildung</a:t>
            </a:r>
            <a:endParaRPr lang="de-D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2250"/>
            <a:ext cx="8640960" cy="529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9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58891"/>
              </p:ext>
            </p:extLst>
          </p:nvPr>
        </p:nvGraphicFramePr>
        <p:xfrm>
          <a:off x="252288" y="1484784"/>
          <a:ext cx="8712200" cy="5308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9456"/>
                <a:gridCol w="3528690"/>
                <a:gridCol w="2304054"/>
              </a:tblGrid>
              <a:tr h="440047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Angebot</a:t>
                      </a:r>
                      <a:endParaRPr lang="de-DE" sz="1800" b="1" dirty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Hochschulzugangsberechtigung</a:t>
                      </a:r>
                      <a:endParaRPr lang="de-DE" sz="1800" b="1" dirty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Prüfung</a:t>
                      </a:r>
                      <a:endParaRPr lang="de-DE" sz="1800" b="1" dirty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0047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Lehrgang</a:t>
                      </a:r>
                      <a:endParaRPr lang="de-DE" sz="1800" b="1" dirty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fachgebundene Fachhochschulreife</a:t>
                      </a:r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Ergänzungsprüfung </a:t>
                      </a:r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7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Telekolleg</a:t>
                      </a:r>
                      <a:endParaRPr lang="de-DE" sz="1800" b="1" dirty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Fachhochschulreife</a:t>
                      </a:r>
                      <a:endParaRPr lang="de-DE" sz="1800" b="1" dirty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Telekollegprüfung</a:t>
                      </a:r>
                      <a:endParaRPr lang="de-DE" sz="1800" b="1" dirty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7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Begabtenprüfung</a:t>
                      </a:r>
                      <a:endParaRPr lang="de-DE" sz="1800" b="1" dirty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allgemeine Hochschulreife</a:t>
                      </a:r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Prüfung</a:t>
                      </a:r>
                      <a:r>
                        <a:rPr lang="de-DE" sz="1800" b="1" baseline="0" dirty="0" smtClean="0"/>
                        <a:t> im KM</a:t>
                      </a:r>
                      <a:endParaRPr lang="de-DE" sz="1800" b="1" dirty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47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Abendgymnasium</a:t>
                      </a:r>
                      <a:endParaRPr lang="de-DE" sz="1800" b="1" dirty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allgemeine Hochschulreife</a:t>
                      </a:r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Abitur</a:t>
                      </a:r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355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Kolleg</a:t>
                      </a:r>
                      <a:endParaRPr lang="de-DE" sz="1800" b="1" dirty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allgemeine Hochschulreife</a:t>
                      </a:r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Abitur</a:t>
                      </a:r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832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Hochschulzugang</a:t>
                      </a:r>
                      <a:r>
                        <a:rPr lang="de-DE" sz="1800" b="1" baseline="0" dirty="0" smtClean="0"/>
                        <a:t> für Absolventen/-innen einer beruflichen Fortbildungsprüfung</a:t>
                      </a:r>
                      <a:endParaRPr lang="de-DE" sz="1800" b="1" dirty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allgemeine</a:t>
                      </a:r>
                      <a:r>
                        <a:rPr lang="de-DE" sz="1800" b="1" baseline="0" dirty="0" smtClean="0"/>
                        <a:t> Hochschulzugangsberechtigung</a:t>
                      </a:r>
                      <a:endParaRPr lang="de-DE" sz="1800" b="1" dirty="0" smtClean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Meisterprüfung</a:t>
                      </a:r>
                      <a:r>
                        <a:rPr lang="de-DE" sz="1800" b="1" baseline="0" dirty="0" smtClean="0"/>
                        <a:t> oder gleichgestellte Fortbildung</a:t>
                      </a:r>
                      <a:endParaRPr lang="de-DE" sz="1800" b="1" dirty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63177">
                <a:tc>
                  <a:txBody>
                    <a:bodyPr/>
                    <a:lstStyle/>
                    <a:p>
                      <a:r>
                        <a:rPr lang="de-DE" sz="1800" b="1" dirty="0" smtClean="0"/>
                        <a:t>Hochschulzugang</a:t>
                      </a:r>
                      <a:r>
                        <a:rPr lang="de-DE" sz="1800" b="1" baseline="0" dirty="0" smtClean="0"/>
                        <a:t> für beruflich Qualifizierte</a:t>
                      </a:r>
                      <a:endParaRPr lang="de-DE" sz="1800" b="1" dirty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fachgebundene</a:t>
                      </a:r>
                      <a:r>
                        <a:rPr lang="de-DE" sz="1800" b="1" baseline="0" dirty="0" smtClean="0"/>
                        <a:t> Hochschulzugangsberechtigung</a:t>
                      </a:r>
                      <a:endParaRPr lang="de-DE" sz="1800" b="1" dirty="0" smtClean="0"/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Abschluss einer beruflichen Erstausbildung und anschließende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/>
                        <a:t>3-jährige Berufspraxis </a:t>
                      </a:r>
                    </a:p>
                  </a:txBody>
                  <a:tcPr marL="91432" marR="91432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/>
              <a:t>HS-Zugang über berufliche 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4488"/>
            <a:ext cx="7577040" cy="522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Berufliche Aus- und Weiterbildung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2667123" cy="11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2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0440"/>
            <a:ext cx="4176464" cy="31619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Qual der Wahl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567277" y="6237892"/>
            <a:ext cx="1908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i="1" dirty="0" smtClean="0">
                <a:solidFill>
                  <a:schemeClr val="bg1">
                    <a:lumMod val="75000"/>
                  </a:schemeClr>
                </a:solidFill>
              </a:rPr>
              <a:t>Quelle: http://www.statista.com</a:t>
            </a:r>
            <a:endParaRPr lang="de-DE" sz="8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37921"/>
            <a:ext cx="4335537" cy="24791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67544" y="4437112"/>
            <a:ext cx="1908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 smtClean="0">
                <a:solidFill>
                  <a:schemeClr val="bg1">
                    <a:lumMod val="75000"/>
                  </a:schemeClr>
                </a:solidFill>
              </a:rPr>
              <a:t>Quelle: http://www.bibb.de</a:t>
            </a:r>
            <a:endParaRPr lang="de-DE" sz="8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3568" y="4797152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rgbClr val="C00000"/>
                </a:solidFill>
              </a:rPr>
              <a:t>18.044</a:t>
            </a:r>
            <a:endParaRPr lang="de-DE" sz="6000" b="1" dirty="0">
              <a:solidFill>
                <a:srgbClr val="C0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076056" y="1765265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smtClean="0">
                <a:solidFill>
                  <a:srgbClr val="C00000"/>
                </a:solidFill>
              </a:rPr>
              <a:t>327+221</a:t>
            </a:r>
          </a:p>
        </p:txBody>
      </p:sp>
    </p:spTree>
    <p:extLst>
      <p:ext uri="{BB962C8B-B14F-4D97-AF65-F5344CB8AC3E}">
        <p14:creationId xmlns:p14="http://schemas.microsoft.com/office/powerpoint/2010/main" val="12164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Berufliche Handlungsfähigkeit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5184576" cy="2690481"/>
          </a:xfrm>
          <a:prstGeom prst="rect">
            <a:avLst/>
          </a:prstGeom>
          <a:ln w="63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179512" y="6525344"/>
            <a:ext cx="7776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 smtClean="0">
                <a:solidFill>
                  <a:schemeClr val="bg1">
                    <a:lumMod val="75000"/>
                  </a:schemeClr>
                </a:solidFill>
              </a:rPr>
              <a:t>Quelle: http://www.bwpat.de/content/fileadmin/user_upload/bwpat20/lorig_etal/a2.png vom 20.06.2016</a:t>
            </a:r>
            <a:endParaRPr lang="de-DE" sz="8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1520" y="5373216"/>
            <a:ext cx="8733656" cy="85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 smtClean="0">
                <a:solidFill>
                  <a:srgbClr val="0070C0"/>
                </a:solidFill>
              </a:rPr>
              <a:t>Summe aller Handlungsfelder = Berufsbild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9" y="1628800"/>
            <a:ext cx="8212137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Statistiken und Prognosen…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31912" y="651602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www.ihk-fachkraeftemonitor-bayern.de</a:t>
            </a:r>
            <a:endParaRPr lang="de-DE" b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1752"/>
            <a:ext cx="3888431" cy="2271544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62598"/>
            <a:ext cx="3888432" cy="2278842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4724400" y="196005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Prognose 2030: Akademiker</a:t>
            </a:r>
          </a:p>
          <a:p>
            <a:pPr>
              <a:tabLst>
                <a:tab pos="2603500" algn="r"/>
              </a:tabLst>
            </a:pPr>
            <a:r>
              <a:rPr lang="de-DE" b="1" dirty="0" smtClean="0"/>
              <a:t>Angebot	16.300</a:t>
            </a:r>
          </a:p>
          <a:p>
            <a:pPr>
              <a:tabLst>
                <a:tab pos="2603500" algn="r"/>
              </a:tabLst>
            </a:pPr>
            <a:r>
              <a:rPr lang="de-DE" b="1" dirty="0" smtClean="0"/>
              <a:t>Nachfrage	19.100</a:t>
            </a:r>
          </a:p>
          <a:p>
            <a:pPr>
              <a:tabLst>
                <a:tab pos="2603500" algn="r"/>
              </a:tabLst>
            </a:pPr>
            <a:r>
              <a:rPr lang="de-DE" b="1" dirty="0" smtClean="0">
                <a:solidFill>
                  <a:srgbClr val="FF0000"/>
                </a:solidFill>
              </a:rPr>
              <a:t>Engpass-Trend	2.600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9552" y="466152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b="1" u="sng" dirty="0" smtClean="0"/>
              <a:t>Prognose 2030: Beruflich Qualifizierte</a:t>
            </a:r>
          </a:p>
          <a:p>
            <a:pPr algn="r"/>
            <a:r>
              <a:rPr lang="de-DE" b="1" dirty="0" smtClean="0"/>
              <a:t>Angebot 		294.000</a:t>
            </a:r>
          </a:p>
          <a:p>
            <a:pPr algn="r"/>
            <a:r>
              <a:rPr lang="de-DE" b="1" dirty="0" smtClean="0"/>
              <a:t>Nachfrage 	330.000</a:t>
            </a:r>
          </a:p>
          <a:p>
            <a:pPr algn="r"/>
            <a:r>
              <a:rPr lang="de-DE" b="1" dirty="0" smtClean="0">
                <a:solidFill>
                  <a:srgbClr val="FF0000"/>
                </a:solidFill>
              </a:rPr>
              <a:t>Engpass-Trend 	  32.000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…aber wohin geht die Reise?</a:t>
            </a:r>
            <a:endParaRPr lang="de-DE" dirty="0"/>
          </a:p>
        </p:txBody>
      </p:sp>
      <p:pic>
        <p:nvPicPr>
          <p:cNvPr id="11266" name="Picture 2" descr="C:\Users\kohl\AppData\Local\Microsoft\Windows\Temporary Internet Files\Content.IE5\ZJNLXLJ4\1-12481621202qw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42" y="2182391"/>
            <a:ext cx="4896162" cy="326283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11267" name="Picture 3" descr="C:\Users\kohl\AppData\Local\Microsoft\Windows\Temporary Internet Files\Content.IE5\I4S8GLQK\äpffel-gesund-nieren-stärken-lebe-gesun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763438" cy="28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Bildschirmpräsentation (4:3)</PresentationFormat>
  <Paragraphs>122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PowerPoint-Präsentation</vt:lpstr>
      <vt:lpstr>Das bayerische Schulsystem</vt:lpstr>
      <vt:lpstr>HS-Zugang über berufliche Bildung</vt:lpstr>
      <vt:lpstr>HS-Zugang über berufliche Bildung</vt:lpstr>
      <vt:lpstr>Berufliche Aus- und Weiterbildung</vt:lpstr>
      <vt:lpstr>Die Qual der Wahl</vt:lpstr>
      <vt:lpstr>Berufliche Handlungsfähigkeit</vt:lpstr>
      <vt:lpstr>Statistiken und Prognosen…</vt:lpstr>
      <vt:lpstr>…aber wohin geht die Reise?</vt:lpstr>
      <vt:lpstr>Riesiges Angebot an Informationen</vt:lpstr>
      <vt:lpstr>Vorbildfunktionen</vt:lpstr>
      <vt:lpstr>Welcher Weg ist der Richtige?</vt:lpstr>
      <vt:lpstr>Beispiel 1</vt:lpstr>
      <vt:lpstr>Beispiel 2</vt:lpstr>
      <vt:lpstr>Beispiel 3</vt:lpstr>
      <vt:lpstr>PowerPoint-Präsentation</vt:lpstr>
      <vt:lpstr>PowerPoint-Präsentation</vt:lpstr>
      <vt:lpstr>Persönliche Kompetenzen</vt:lpstr>
      <vt:lpstr>PowerPoint-Präsentation</vt:lpstr>
      <vt:lpstr>Soziale Kompetenzen</vt:lpstr>
      <vt:lpstr>Fachliche Kompetenzen</vt:lpstr>
      <vt:lpstr>Fachliche Kompetenzen</vt:lpstr>
    </vt:vector>
  </TitlesOfParts>
  <Company>IHK Regensburg für Oberpfalz / Kelheim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Berufsorientierung</dc:title>
  <dc:creator>Tatjana Schmeissl</dc:creator>
  <cp:lastModifiedBy>Lernende Region</cp:lastModifiedBy>
  <cp:revision>42</cp:revision>
  <dcterms:created xsi:type="dcterms:W3CDTF">2016-06-30T11:28:47Z</dcterms:created>
  <dcterms:modified xsi:type="dcterms:W3CDTF">2016-07-18T06:49:02Z</dcterms:modified>
</cp:coreProperties>
</file>